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lstStyle/>
          <a:p>
            <a:pPr algn="r"/>
            <a:r>
              <a:rPr lang="ar-SA" b="1" u="sng" dirty="0" smtClean="0">
                <a:solidFill>
                  <a:schemeClr val="tx2">
                    <a:lumMod val="60000"/>
                    <a:lumOff val="40000"/>
                  </a:schemeClr>
                </a:solidFill>
              </a:rPr>
              <a:t>مناهج البحث في علم الاجتماع الرياضي وطرائقه </a:t>
            </a:r>
            <a:r>
              <a:rPr lang="en-US" b="1" u="sng" dirty="0" smtClean="0"/>
              <a:t/>
            </a:r>
            <a:br>
              <a:rPr lang="en-US" b="1" u="sng" dirty="0" smtClean="0"/>
            </a:br>
            <a:r>
              <a:rPr lang="en-US" dirty="0" smtClean="0"/>
              <a:t/>
            </a:r>
            <a:br>
              <a:rPr lang="en-US" dirty="0" smtClean="0"/>
            </a:br>
            <a:r>
              <a:rPr lang="ar-SA" b="1" u="sng" dirty="0" err="1" smtClean="0"/>
              <a:t>اولاً</a:t>
            </a:r>
            <a:r>
              <a:rPr lang="ar-SA" b="1" u="sng" dirty="0" smtClean="0"/>
              <a:t> :</a:t>
            </a:r>
            <a:r>
              <a:rPr lang="en-US" b="1" u="sng" dirty="0" smtClean="0"/>
              <a:t>  </a:t>
            </a:r>
            <a:r>
              <a:rPr lang="ar-SA" b="1" u="sng" dirty="0" smtClean="0"/>
              <a:t>المنهج التاريخي</a:t>
            </a:r>
            <a:r>
              <a:rPr lang="en-US" b="1" u="sng" dirty="0" smtClean="0"/>
              <a:t/>
            </a:r>
            <a:br>
              <a:rPr lang="en-US" b="1" u="sng" dirty="0" smtClean="0"/>
            </a:br>
            <a:r>
              <a:rPr lang="en-US" dirty="0" smtClean="0"/>
              <a:t/>
            </a:r>
            <a:br>
              <a:rPr lang="en-US" dirty="0" smtClean="0"/>
            </a:br>
            <a:r>
              <a:rPr lang="ar-SA" b="1" u="sng" dirty="0" smtClean="0"/>
              <a:t>ثانيا : المنهج الوصفي</a:t>
            </a:r>
            <a:r>
              <a:rPr lang="en-US" b="1" u="sng" dirty="0" smtClean="0"/>
              <a:t/>
            </a:r>
            <a:br>
              <a:rPr lang="en-US" b="1" u="sng" dirty="0" smtClean="0"/>
            </a:br>
            <a:r>
              <a:rPr lang="en-US" dirty="0" smtClean="0"/>
              <a:t/>
            </a:r>
            <a:br>
              <a:rPr lang="en-US" dirty="0" smtClean="0"/>
            </a:br>
            <a:r>
              <a:rPr lang="ar-SA" b="1" u="sng" dirty="0" smtClean="0"/>
              <a:t>ثالثاً </a:t>
            </a:r>
            <a:r>
              <a:rPr lang="en-US" b="1" u="sng" dirty="0" smtClean="0"/>
              <a:t>: </a:t>
            </a:r>
            <a:r>
              <a:rPr lang="ar-IQ" b="1" u="sng" dirty="0" smtClean="0"/>
              <a:t>   </a:t>
            </a:r>
            <a:r>
              <a:rPr lang="ar-SA" b="1" u="sng" dirty="0" smtClean="0"/>
              <a:t>المنهج التجريبي</a:t>
            </a:r>
            <a:r>
              <a:rPr lang="en-US" b="1" u="sng" dirty="0" smtClean="0"/>
              <a:t/>
            </a:r>
            <a:br>
              <a:rPr lang="en-US" b="1" u="sng" dirty="0" smtClean="0"/>
            </a:br>
            <a:r>
              <a:rPr lang="en-US" dirty="0" smtClean="0"/>
              <a:t/>
            </a:r>
            <a:br>
              <a:rPr lang="en-US" dirty="0" smtClean="0"/>
            </a:br>
            <a:r>
              <a:rPr lang="ar-SA" b="1" u="sng" dirty="0" smtClean="0"/>
              <a:t>رابعاً  : المنهج المقارن</a:t>
            </a:r>
            <a:r>
              <a:rPr lang="en-US" dirty="0" smtClean="0"/>
              <a:t/>
            </a:r>
            <a:br>
              <a:rPr lang="en-US" dirty="0" smtClean="0"/>
            </a:br>
            <a:endParaRPr lang="ar-SA" dirty="0"/>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err="1" smtClean="0">
                <a:solidFill>
                  <a:srgbClr val="FF0000"/>
                </a:solidFill>
              </a:rPr>
              <a:t>اولاً</a:t>
            </a:r>
            <a:r>
              <a:rPr lang="ar-SA" sz="2800" b="1" u="sng" dirty="0" smtClean="0">
                <a:solidFill>
                  <a:srgbClr val="FF0000"/>
                </a:solidFill>
              </a:rPr>
              <a:t> :</a:t>
            </a:r>
            <a:r>
              <a:rPr lang="en-US" sz="2800" b="1" u="sng" dirty="0" smtClean="0">
                <a:solidFill>
                  <a:srgbClr val="FF0000"/>
                </a:solidFill>
              </a:rPr>
              <a:t>  </a:t>
            </a:r>
            <a:r>
              <a:rPr lang="ar-SA" sz="2800" b="1" u="sng" dirty="0" smtClean="0">
                <a:solidFill>
                  <a:srgbClr val="FF0000"/>
                </a:solidFill>
              </a:rPr>
              <a:t>المنهج التاريخي</a:t>
            </a:r>
            <a:r>
              <a:rPr lang="ar-IQ" sz="2800" b="1" u="sng" dirty="0" smtClean="0"/>
              <a:t/>
            </a:r>
            <a:br>
              <a:rPr lang="ar-IQ" sz="2800" b="1" u="sng" dirty="0" smtClean="0"/>
            </a:br>
            <a:r>
              <a:rPr lang="en-US" sz="2800" dirty="0" smtClean="0"/>
              <a:t>    </a:t>
            </a:r>
            <a:r>
              <a:rPr lang="ar-SA" sz="2800" dirty="0" smtClean="0"/>
              <a:t>يستخدم علماء الاجتماع الرياضي المنهج التاريخي ، عند دراستهم </a:t>
            </a:r>
            <a:r>
              <a:rPr lang="ar-SA" sz="2800" u="sng" dirty="0" smtClean="0"/>
              <a:t>للتغير الذي يطرأ على شبكة العلاقات الاجتماعية للفرق الرياضية </a:t>
            </a:r>
            <a:r>
              <a:rPr lang="ar-SA" sz="2800" dirty="0" smtClean="0"/>
              <a:t>، </a:t>
            </a:r>
            <a:r>
              <a:rPr lang="ar-SA" sz="2800" u="sng" dirty="0" smtClean="0"/>
              <a:t>وتطور النظم الاجتماعية </a:t>
            </a:r>
            <a:r>
              <a:rPr lang="ar-SA" sz="2800" dirty="0" smtClean="0"/>
              <a:t>، </a:t>
            </a:r>
            <a:r>
              <a:rPr lang="ar-SA" sz="2800" u="sng" dirty="0" smtClean="0"/>
              <a:t>والتحول في المفاهيم والقيم الاجتماعية </a:t>
            </a:r>
            <a:r>
              <a:rPr lang="ar-SA" sz="2800" dirty="0" smtClean="0"/>
              <a:t>، وعند </a:t>
            </a:r>
            <a:r>
              <a:rPr lang="ar-SA" sz="2800" u="sng" dirty="0" smtClean="0"/>
              <a:t>دراستهم لأصول الثقافات وتطورها وانتشارها </a:t>
            </a:r>
            <a:r>
              <a:rPr lang="ar-SA" sz="2800" dirty="0" smtClean="0"/>
              <a:t>، وعند عقد </a:t>
            </a:r>
            <a:r>
              <a:rPr lang="ar-SA" sz="2800" u="sng" dirty="0" smtClean="0"/>
              <a:t>المقارنات المختلفة بين الثقافات </a:t>
            </a:r>
            <a:r>
              <a:rPr lang="ar-SA" sz="2800" dirty="0" smtClean="0"/>
              <a:t>والنظم بالجانب الرياضي ، بل إن معرفة تاريخ الاجتماع ضرورية لفهم واقعه.</a:t>
            </a:r>
            <a:r>
              <a:rPr lang="en-US" sz="2800" dirty="0" smtClean="0"/>
              <a:t/>
            </a:r>
            <a:br>
              <a:rPr lang="en-US" sz="2800" dirty="0" smtClean="0"/>
            </a:br>
            <a:r>
              <a:rPr lang="en-US" sz="2800" dirty="0" smtClean="0"/>
              <a:t/>
            </a:r>
            <a:br>
              <a:rPr lang="en-US" sz="2800" dirty="0" smtClean="0"/>
            </a:br>
            <a:r>
              <a:rPr lang="ar-SA" sz="2800" dirty="0" smtClean="0"/>
              <a:t>     وقد صاحب المنهج التاريخي </a:t>
            </a:r>
            <a:r>
              <a:rPr lang="ar-SA" sz="2800" u="sng" dirty="0" smtClean="0"/>
              <a:t>نشأة علم الاجتماع </a:t>
            </a:r>
            <a:r>
              <a:rPr lang="ar-SA" sz="2800" dirty="0" smtClean="0"/>
              <a:t>، فقد كان في البداية تطوراً يميل إلى وضع المراحل التطورية المختلفة للمجتمعات الإنسانية كما هو عند كونت وسبنسر ولكن النزعة التطورية بدأت تتلاشى نظراً لعدم موضوعيتها .</a:t>
            </a:r>
            <a:r>
              <a:rPr lang="ar-IQ" sz="2800" dirty="0" smtClean="0"/>
              <a:t/>
            </a:r>
            <a:br>
              <a:rPr lang="ar-IQ" sz="2800" dirty="0" smtClean="0"/>
            </a:br>
            <a:r>
              <a:rPr lang="en-US" sz="2800" dirty="0" smtClean="0"/>
              <a:t/>
            </a:r>
            <a:br>
              <a:rPr lang="en-US" sz="2800" dirty="0" smtClean="0"/>
            </a:br>
            <a:r>
              <a:rPr lang="ar-SA" sz="2800" dirty="0" smtClean="0"/>
              <a:t>     </a:t>
            </a:r>
            <a:r>
              <a:rPr lang="ar-SA" sz="2800" u="sng" dirty="0" smtClean="0"/>
              <a:t>وتعد الوثائق سواءً أكانت وثائق شخصية أم رسمية أم عامة من أهم مصادر المعرفة الاجتماعية </a:t>
            </a:r>
            <a:r>
              <a:rPr lang="ar-SA" sz="2800" dirty="0" smtClean="0"/>
              <a:t>، مثل علوم الرياضة المختلفة والتاريخ والاقتصاد، والسياسة، والدين، والجانب التربوي، والسكاني وغيرها، ومثل ذلك الدراسات الوصفية المتكاملة لمجتمع ما في فترة تاريخية معينة، </a:t>
            </a:r>
            <a:r>
              <a:rPr lang="ar-SA" sz="2800" dirty="0" err="1" smtClean="0"/>
              <a:t>اذ</a:t>
            </a:r>
            <a:r>
              <a:rPr lang="ar-SA" sz="2800" dirty="0" smtClean="0"/>
              <a:t> تحتوي هذه الدراسات عادة على معلومات قيمة تفيد عند التحليل.</a:t>
            </a:r>
            <a:endParaRPr lang="ar-SA" sz="2800"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solidFill>
                  <a:srgbClr val="7030A0"/>
                </a:solidFill>
              </a:rPr>
              <a:t>ثانيا : المنهج الوصفي</a:t>
            </a:r>
            <a:r>
              <a:rPr lang="en-US" sz="2800" dirty="0" smtClean="0"/>
              <a:t/>
            </a:r>
            <a:br>
              <a:rPr lang="en-US" sz="2800" dirty="0" smtClean="0"/>
            </a:br>
            <a:r>
              <a:rPr lang="ar-SA" sz="2800" dirty="0" smtClean="0"/>
              <a:t>    </a:t>
            </a:r>
            <a:r>
              <a:rPr lang="ar-SA" sz="2800" u="sng" dirty="0" smtClean="0"/>
              <a:t>يعد المنهج الوصف من أكثر مناهج البحث الاجتماعي </a:t>
            </a:r>
            <a:r>
              <a:rPr lang="ar-SA" sz="2800" u="sng" dirty="0" err="1" smtClean="0"/>
              <a:t>ملاءمة</a:t>
            </a:r>
            <a:r>
              <a:rPr lang="ar-SA" sz="2800" u="sng" dirty="0" smtClean="0"/>
              <a:t> للواقع الاجتماعي وخصائصه</a:t>
            </a:r>
            <a:r>
              <a:rPr lang="ar-SA" sz="2800" dirty="0" smtClean="0"/>
              <a:t>. وهو الخطوة الأولى نحو تحقيق الفهم الصحيح لهذا الواقع. إذ من خلاله نتمكن من </a:t>
            </a:r>
            <a:r>
              <a:rPr lang="ar-SA" sz="2800" u="sng" dirty="0" smtClean="0"/>
              <a:t>الإحاطة بكل أبعاد هذا الواقع </a:t>
            </a:r>
            <a:r>
              <a:rPr lang="ar-SA" sz="2800" dirty="0" smtClean="0"/>
              <a:t>محددة على خريطة تصف وتصور بكل دقة كافة ظواهره وسماته وقد واكب المنهج الوصفي نشأة علم الاجتماع </a:t>
            </a:r>
            <a:r>
              <a:rPr lang="ar-SA" sz="2800" u="sng" dirty="0" smtClean="0"/>
              <a:t>وارتبطت نشأته بحركة المسح الاجتماعي </a:t>
            </a:r>
            <a:r>
              <a:rPr lang="ar-SA" sz="2800" dirty="0" smtClean="0"/>
              <a:t>في إنجلترا وكذلك نشأة الدراسات </a:t>
            </a:r>
            <a:r>
              <a:rPr lang="ar-SA" sz="2800" dirty="0" err="1" smtClean="0"/>
              <a:t>الأنثروبولوجية</a:t>
            </a:r>
            <a:r>
              <a:rPr lang="ar-IQ" sz="2800" dirty="0" smtClean="0"/>
              <a:t>.</a:t>
            </a:r>
            <a:r>
              <a:rPr lang="en-US" sz="2800" dirty="0" smtClean="0"/>
              <a:t/>
            </a:r>
            <a:br>
              <a:rPr lang="en-US" sz="2800" dirty="0" smtClean="0"/>
            </a:br>
            <a:r>
              <a:rPr lang="ar-IQ" sz="2800" dirty="0" smtClean="0"/>
              <a:t>  </a:t>
            </a:r>
            <a:r>
              <a:rPr lang="ar-SA" sz="2800" u="sng" dirty="0" smtClean="0"/>
              <a:t>والفكرة الأساسية التي يقوم عليها المنهج الوصفي </a:t>
            </a:r>
            <a:r>
              <a:rPr lang="ar-SA" sz="2800" dirty="0" smtClean="0"/>
              <a:t>هي أن المشكلة التي واجهت الدراسة العلمية للظواهر الاجتماعية الخاصة بالمجال الرياضي والفرق والمجموعات الرياضية ، </a:t>
            </a:r>
            <a:r>
              <a:rPr lang="ar-SA" sz="2800" u="sng" dirty="0" smtClean="0"/>
              <a:t>هي عدم وجود منهج علمي حقيقي </a:t>
            </a:r>
            <a:r>
              <a:rPr lang="ar-SA" sz="2800" dirty="0" smtClean="0"/>
              <a:t>يصلح لتحليل هذه الظواهر فلم تكن الملاحظة خاضعة لقواعد تنظمها بان نعرف بدقة كيفية الملاحظة وأهمية الظواهر التي تُلاحظ وأكثرها دلالة  ولذلك فإن المنهج الوصفي يعتمد على </a:t>
            </a:r>
            <a:r>
              <a:rPr lang="ar-SA" sz="2800" u="sng" dirty="0" smtClean="0"/>
              <a:t>خطوات هي </a:t>
            </a:r>
            <a:r>
              <a:rPr lang="ar-IQ" sz="2800" dirty="0" smtClean="0"/>
              <a:t>:</a:t>
            </a:r>
            <a:r>
              <a:rPr lang="en-US" sz="2800" dirty="0" smtClean="0"/>
              <a:t/>
            </a:r>
            <a:br>
              <a:rPr lang="en-US" sz="2800" dirty="0" smtClean="0"/>
            </a:br>
            <a:r>
              <a:rPr lang="ar-IQ" sz="2800" dirty="0" smtClean="0"/>
              <a:t>1) </a:t>
            </a:r>
            <a:r>
              <a:rPr lang="ar-SA" sz="2800" dirty="0" smtClean="0"/>
              <a:t>اختيار الوحدة الاجتماعية الأولية والأساس في الموضوع المدروس</a:t>
            </a:r>
            <a:r>
              <a:rPr lang="en-US" sz="2800" dirty="0" smtClean="0"/>
              <a:t>.</a:t>
            </a:r>
            <a:br>
              <a:rPr lang="en-US" sz="2800" dirty="0" smtClean="0"/>
            </a:br>
            <a:r>
              <a:rPr lang="ar-IQ" sz="2800" dirty="0" smtClean="0"/>
              <a:t>2) </a:t>
            </a:r>
            <a:r>
              <a:rPr lang="ar-SA" sz="2800" dirty="0" smtClean="0"/>
              <a:t>اكتشاف الطريقة الملائمة للقياس الكمي لمختلف عناصر </a:t>
            </a:r>
            <a:r>
              <a:rPr lang="ar-IQ" sz="2800" dirty="0" smtClean="0"/>
              <a:t>و</a:t>
            </a:r>
            <a:r>
              <a:rPr lang="ar-SA" sz="2800" dirty="0" smtClean="0"/>
              <a:t>مكونات الدراسة</a:t>
            </a:r>
            <a:r>
              <a:rPr lang="en-US" sz="2800" dirty="0" smtClean="0"/>
              <a:t>.</a:t>
            </a:r>
            <a:br>
              <a:rPr lang="en-US" sz="2800" dirty="0" smtClean="0"/>
            </a:br>
            <a:r>
              <a:rPr lang="ar-IQ" sz="2800" dirty="0" smtClean="0"/>
              <a:t>3) </a:t>
            </a:r>
            <a:r>
              <a:rPr lang="ar-SA" sz="2800" dirty="0" smtClean="0"/>
              <a:t>فحص العوامل المختلفة المؤثرة في تنظيم الظاهرة المدروسة في وظائفها .</a:t>
            </a:r>
            <a:endParaRPr lang="ar-SA" sz="2800" dirty="0"/>
          </a:p>
        </p:txBody>
      </p:sp>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200" b="1" u="sng" dirty="0" smtClean="0">
                <a:solidFill>
                  <a:srgbClr val="FF0000"/>
                </a:solidFill>
              </a:rPr>
              <a:t>ثالثاً </a:t>
            </a:r>
            <a:r>
              <a:rPr lang="en-US" sz="3200" b="1" u="sng" dirty="0" smtClean="0">
                <a:solidFill>
                  <a:srgbClr val="FF0000"/>
                </a:solidFill>
              </a:rPr>
              <a:t>: </a:t>
            </a:r>
            <a:r>
              <a:rPr lang="ar-IQ" sz="3200" b="1" u="sng" dirty="0" smtClean="0">
                <a:solidFill>
                  <a:srgbClr val="FF0000"/>
                </a:solidFill>
              </a:rPr>
              <a:t>   </a:t>
            </a:r>
            <a:r>
              <a:rPr lang="ar-SA" sz="3200" b="1" u="sng" dirty="0" smtClean="0">
                <a:solidFill>
                  <a:srgbClr val="FF0000"/>
                </a:solidFill>
              </a:rPr>
              <a:t>المنهج التجريبي</a:t>
            </a:r>
            <a:r>
              <a:rPr lang="en-US" sz="3200" dirty="0" smtClean="0"/>
              <a:t/>
            </a:r>
            <a:br>
              <a:rPr lang="en-US" sz="3200" dirty="0" smtClean="0"/>
            </a:br>
            <a:r>
              <a:rPr lang="ar-IQ" sz="3200" b="1" dirty="0" smtClean="0"/>
              <a:t>  </a:t>
            </a:r>
            <a:r>
              <a:rPr lang="ar-IQ" sz="3200" dirty="0" err="1" smtClean="0"/>
              <a:t>ال</a:t>
            </a:r>
            <a:r>
              <a:rPr lang="ar-SA" sz="3200" dirty="0" smtClean="0"/>
              <a:t>تجريب جزء من المنهج العلمي ، فالعلم يسعى إلى صياغة النظريات التي تختبر الفروض التي تتألف منها ، وتتحقق من مدى صحتها.. </a:t>
            </a:r>
            <a:r>
              <a:rPr lang="ar-SA" sz="3200" u="sng" dirty="0" smtClean="0"/>
              <a:t>والتجربة ببساطة هي الطريقة التي تختبر </a:t>
            </a:r>
            <a:r>
              <a:rPr lang="ar-SA" sz="3200" u="sng" dirty="0" err="1" smtClean="0"/>
              <a:t>بها</a:t>
            </a:r>
            <a:r>
              <a:rPr lang="ar-SA" sz="3200" u="sng" dirty="0" smtClean="0"/>
              <a:t> صحة الفرض العلمي </a:t>
            </a:r>
            <a:r>
              <a:rPr lang="ar-SA" sz="3200" dirty="0" smtClean="0"/>
              <a:t>، </a:t>
            </a:r>
            <a:r>
              <a:rPr lang="ar-SA" sz="3200" b="1" u="sng" dirty="0" smtClean="0"/>
              <a:t>فالتجريب هو القدرة على توفير كافة الظروف التي من شأنها أن تجعل ظاهرة معينة ممكنة الحدوث في الإطار الذي رسمه الباحث حدده بنفسه </a:t>
            </a:r>
            <a:r>
              <a:rPr lang="ar-SA" sz="3200" u="sng" dirty="0" smtClean="0"/>
              <a:t>والتجريب يبدأ بتساؤل يوجهه الباحث مثل : هل يرتبط ارتفاع المستوى الاقتصادي للفرد بمستوى ممارسة الأنشطة الرياضية  </a:t>
            </a:r>
            <a:r>
              <a:rPr lang="ar-SA" sz="3200" dirty="0" smtClean="0"/>
              <a:t>؟ أو هل هناك علاقة بين الدين والرياضة ؟ أو بين التنشئة الاجتماعية الرياضية الحقيقية وانحراف الأحداث؟ ومن الواضح أن الإجابة على هذه التساؤلات ، تقتضي </a:t>
            </a:r>
            <a:r>
              <a:rPr lang="ar-SA" sz="3200" dirty="0" err="1" smtClean="0"/>
              <a:t>اتباع</a:t>
            </a:r>
            <a:r>
              <a:rPr lang="ar-SA" sz="3200" dirty="0" smtClean="0"/>
              <a:t> أسلوب منظم </a:t>
            </a:r>
            <a:r>
              <a:rPr lang="ar-SA" sz="3200" u="sng" dirty="0" smtClean="0"/>
              <a:t>لجمع البراهين والأدلة </a:t>
            </a:r>
            <a:r>
              <a:rPr lang="ar-SA" sz="3200" dirty="0" smtClean="0"/>
              <a:t>والتحكم في مختلف العوامل التي يمكن أن تؤثر في الظاهرة موضوع البحث والوصول إلى إدراك للعلاقات بين الأسباب والنتائج  .</a:t>
            </a:r>
            <a:r>
              <a:rPr lang="en-US" sz="3200" dirty="0" smtClean="0"/>
              <a:t/>
            </a:r>
            <a:br>
              <a:rPr lang="en-US" sz="3200" dirty="0" smtClean="0"/>
            </a:br>
            <a:endParaRPr lang="ar-SA" sz="3200"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2800" b="1" u="sng" dirty="0" smtClean="0">
                <a:solidFill>
                  <a:srgbClr val="00B050"/>
                </a:solidFill>
              </a:rPr>
              <a:t>رابعاً  : المنهج المقارن</a:t>
            </a:r>
            <a:r>
              <a:rPr lang="en-US" sz="2800" dirty="0" smtClean="0"/>
              <a:t/>
            </a:r>
            <a:br>
              <a:rPr lang="en-US" sz="2800" dirty="0" smtClean="0"/>
            </a:br>
            <a:r>
              <a:rPr lang="ar-SA" sz="2800" dirty="0" smtClean="0"/>
              <a:t>     </a:t>
            </a:r>
            <a:r>
              <a:rPr lang="ar-SA" sz="2800" u="sng" dirty="0" smtClean="0"/>
              <a:t>يمكن القول بأن المنهج المقارن ، يطبق في علم الاجتماع بكافة فروعه ومجالات دراسته  والسبب أن أي بحث في علم الاجتماع لا يخلو من الحاجة إلى عقد مقارنة</a:t>
            </a:r>
            <a:r>
              <a:rPr lang="ar-SA" sz="2800" dirty="0" smtClean="0"/>
              <a:t> ما وقد استعان به أغلب علماء الاجتماع قديماً وحديثاً ويمكن ذكر المجالات الرئيسة في علم الاجتماع التي يمكن أن تتلخص فيما يأتي : </a:t>
            </a:r>
            <a:r>
              <a:rPr lang="en-US" sz="2800" dirty="0" smtClean="0"/>
              <a:t/>
            </a:r>
            <a:br>
              <a:rPr lang="en-US" sz="2800" dirty="0" smtClean="0"/>
            </a:br>
            <a:r>
              <a:rPr lang="ar-SA" sz="2800" b="1" dirty="0" smtClean="0"/>
              <a:t>1)</a:t>
            </a:r>
            <a:r>
              <a:rPr lang="ar-SA" sz="2800" dirty="0" smtClean="0"/>
              <a:t> دراسة أوجه الشبه والاختلاف بين الأنماط الرئيسة للسلوك الاجتماعي</a:t>
            </a:r>
            <a:r>
              <a:rPr lang="ar-IQ" sz="2800" dirty="0" smtClean="0"/>
              <a:t> للاعبين والفريق الرياضي</a:t>
            </a:r>
            <a:r>
              <a:rPr lang="en-US" sz="2800" dirty="0" smtClean="0"/>
              <a:t>. </a:t>
            </a:r>
            <a:br>
              <a:rPr lang="en-US" sz="2800" dirty="0" smtClean="0"/>
            </a:br>
            <a:r>
              <a:rPr lang="ar-SA" sz="2800" b="1" dirty="0" smtClean="0"/>
              <a:t>2)</a:t>
            </a:r>
            <a:r>
              <a:rPr lang="ar-SA" sz="2800" dirty="0" smtClean="0"/>
              <a:t> دراسة نمو أنماط الشخصية</a:t>
            </a:r>
            <a:r>
              <a:rPr lang="ar-IQ" sz="2800" dirty="0" smtClean="0"/>
              <a:t> الرياضية</a:t>
            </a:r>
            <a:r>
              <a:rPr lang="ar-SA" sz="2800" dirty="0" smtClean="0"/>
              <a:t> وتطورها، والاتجاهات النفسية والاجتماعية في مجتمعات، وثقافات متعددة ، مثل بحوث الثقافة والشخصية ودراسات الطابع القومي </a:t>
            </a:r>
            <a:r>
              <a:rPr lang="en-US" sz="2800" dirty="0" smtClean="0"/>
              <a:t>.</a:t>
            </a:r>
            <a:br>
              <a:rPr lang="en-US" sz="2800" dirty="0" smtClean="0"/>
            </a:br>
            <a:r>
              <a:rPr lang="ar-IQ" sz="2800" b="1" dirty="0" smtClean="0"/>
              <a:t>3) </a:t>
            </a:r>
            <a:r>
              <a:rPr lang="ar-SA" sz="2800" dirty="0" smtClean="0"/>
              <a:t>دراسة النماذج المختلفة من التنظيمات، كالأندية الرياضية </a:t>
            </a:r>
            <a:r>
              <a:rPr lang="ar-SA" sz="2800" dirty="0" err="1" smtClean="0"/>
              <a:t>او</a:t>
            </a:r>
            <a:r>
              <a:rPr lang="ar-SA" sz="2800" dirty="0" smtClean="0"/>
              <a:t> كالتنظيمات السياسية والصناعية</a:t>
            </a:r>
            <a:r>
              <a:rPr lang="en-US" sz="2800" dirty="0" smtClean="0"/>
              <a:t>.</a:t>
            </a:r>
            <a:br>
              <a:rPr lang="en-US" sz="2800" dirty="0" smtClean="0"/>
            </a:br>
            <a:r>
              <a:rPr lang="ar-SA" sz="2800" b="1" dirty="0" smtClean="0"/>
              <a:t>4)</a:t>
            </a:r>
            <a:r>
              <a:rPr lang="ar-SA" sz="2800" dirty="0" smtClean="0"/>
              <a:t> دراسة النظم الاجتماعية في مجتمعات مختلفة</a:t>
            </a:r>
            <a:r>
              <a:rPr lang="ar-IQ" sz="2800" dirty="0" smtClean="0"/>
              <a:t>،</a:t>
            </a:r>
            <a:r>
              <a:rPr lang="ar-SA" sz="2800" dirty="0" smtClean="0"/>
              <a:t> كدراسة معايير الممارسة الرياضية </a:t>
            </a:r>
            <a:r>
              <a:rPr lang="ar-SA" sz="2800" dirty="0" err="1" smtClean="0"/>
              <a:t>او</a:t>
            </a:r>
            <a:r>
              <a:rPr lang="ar-SA" sz="2800" dirty="0" smtClean="0"/>
              <a:t> الزواج والأسرة والقرابة أو دراسة المعتقدات الدينية، وكذلك دراسة العمليات والتطورات التي تطرأ على النظم الاجتماعية للفرق الرياضية .</a:t>
            </a:r>
            <a:r>
              <a:rPr lang="en-US" sz="2800" dirty="0" smtClean="0"/>
              <a:t/>
            </a:r>
            <a:br>
              <a:rPr lang="en-US" sz="2800" dirty="0" smtClean="0"/>
            </a:br>
            <a:endParaRPr lang="ar-SA" sz="2800" dirty="0"/>
          </a:p>
        </p:txBody>
      </p:sp>
    </p:spTree>
  </p:cSld>
  <p:clrMapOvr>
    <a:masterClrMapping/>
  </p:clrMapOvr>
  <p:transition spd="slow">
    <p:pull dir="lu"/>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Words>
  <PresentationFormat>عرض على الشاشة (3:4)‏</PresentationFormat>
  <Paragraphs>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مناهج البحث في علم الاجتماع الرياضي وطرائقه   اولاً :  المنهج التاريخي  ثانيا : المنهج الوصفي  ثالثاً :    المنهج التجريبي  رابعاً  : المنهج المقارن </vt:lpstr>
      <vt:lpstr>اولاً :  المنهج التاريخي     يستخدم علماء الاجتماع الرياضي المنهج التاريخي ، عند دراستهم للتغير الذي يطرأ على شبكة العلاقات الاجتماعية للفرق الرياضية ، وتطور النظم الاجتماعية ، والتحول في المفاهيم والقيم الاجتماعية ، وعند دراستهم لأصول الثقافات وتطورها وانتشارها ، وعند عقد المقارنات المختلفة بين الثقافات والنظم بالجانب الرياضي ، بل إن معرفة تاريخ الاجتماع ضرورية لفهم واقعه.       وقد صاحب المنهج التاريخي نشأة علم الاجتماع ، فقد كان في البداية تطوراً يميل إلى وضع المراحل التطورية المختلفة للمجتمعات الإنسانية كما هو عند كونت وسبنسر ولكن النزعة التطورية بدأت تتلاشى نظراً لعدم موضوعيتها .       وتعد الوثائق سواءً أكانت وثائق شخصية أم رسمية أم عامة من أهم مصادر المعرفة الاجتماعية ، مثل علوم الرياضة المختلفة والتاريخ والاقتصاد، والسياسة، والدين، والجانب التربوي، والسكاني وغيرها، ومثل ذلك الدراسات الوصفية المتكاملة لمجتمع ما في فترة تاريخية معينة، اذ تحتوي هذه الدراسات عادة على معلومات قيمة تفيد عند التحليل.</vt:lpstr>
      <vt:lpstr>ثانيا : المنهج الوصفي     يعد المنهج الوصف من أكثر مناهج البحث الاجتماعي ملاءمة للواقع الاجتماعي وخصائصه. وهو الخطوة الأولى نحو تحقيق الفهم الصحيح لهذا الواقع. إذ من خلاله نتمكن من الإحاطة بكل أبعاد هذا الواقع محددة على خريطة تصف وتصور بكل دقة كافة ظواهره وسماته وقد واكب المنهج الوصفي نشأة علم الاجتماع وارتبطت نشأته بحركة المسح الاجتماعي في إنجلترا وكذلك نشأة الدراسات الأنثروبولوجية.   والفكرة الأساسية التي يقوم عليها المنهج الوصفي هي أن المشكلة التي واجهت الدراسة العلمية للظواهر الاجتماعية الخاصة بالمجال الرياضي والفرق والمجموعات الرياضية ، هي عدم وجود منهج علمي حقيقي يصلح لتحليل هذه الظواهر فلم تكن الملاحظة خاضعة لقواعد تنظمها بان نعرف بدقة كيفية الملاحظة وأهمية الظواهر التي تُلاحظ وأكثرها دلالة  ولذلك فإن المنهج الوصفي يعتمد على خطوات هي : 1) اختيار الوحدة الاجتماعية الأولية والأساس في الموضوع المدروس. 2) اكتشاف الطريقة الملائمة للقياس الكمي لمختلف عناصر ومكونات الدراسة. 3) فحص العوامل المختلفة المؤثرة في تنظيم الظاهرة المدروسة في وظائفها .</vt:lpstr>
      <vt:lpstr>ثالثاً :    المنهج التجريبي   التجريب جزء من المنهج العلمي ، فالعلم يسعى إلى صياغة النظريات التي تختبر الفروض التي تتألف منها ، وتتحقق من مدى صحتها.. والتجربة ببساطة هي الطريقة التي تختبر بها صحة الفرض العلمي ، فالتجريب هو القدرة على توفير كافة الظروف التي من شأنها أن تجعل ظاهرة معينة ممكنة الحدوث في الإطار الذي رسمه الباحث حدده بنفسه والتجريب يبدأ بتساؤل يوجهه الباحث مثل : هل يرتبط ارتفاع المستوى الاقتصادي للفرد بمستوى ممارسة الأنشطة الرياضية  ؟ أو هل هناك علاقة بين الدين والرياضة ؟ أو بين التنشئة الاجتماعية الرياضية الحقيقية وانحراف الأحداث؟ ومن الواضح أن الإجابة على هذه التساؤلات ، تقتضي اتباع أسلوب منظم لجمع البراهين والأدلة والتحكم في مختلف العوامل التي يمكن أن تؤثر في الظاهرة موضوع البحث والوصول إلى إدراك للعلاقات بين الأسباب والنتائج  . </vt:lpstr>
      <vt:lpstr>رابعاً  : المنهج المقارن      يمكن القول بأن المنهج المقارن ، يطبق في علم الاجتماع بكافة فروعه ومجالات دراسته  والسبب أن أي بحث في علم الاجتماع لا يخلو من الحاجة إلى عقد مقارنة ما وقد استعان به أغلب علماء الاجتماع قديماً وحديثاً ويمكن ذكر المجالات الرئيسة في علم الاجتماع التي يمكن أن تتلخص فيما يأتي :  1) دراسة أوجه الشبه والاختلاف بين الأنماط الرئيسة للسلوك الاجتماعي للاعبين والفريق الرياضي.  2) دراسة نمو أنماط الشخصية الرياضية وتطورها، والاتجاهات النفسية والاجتماعية في مجتمعات، وثقافات متعددة ، مثل بحوث الثقافة والشخصية ودراسات الطابع القومي . 3) دراسة النماذج المختلفة من التنظيمات، كالأندية الرياضية او كالتنظيمات السياسية والصناعية. 4) دراسة النظم الاجتماعية في مجتمعات مختلفة، كدراسة معايير الممارسة الرياضية او الزواج والأسرة والقرابة أو دراسة المعتقدات الدينية، وكذلك دراسة العمليات والتطورات التي تطرأ على النظم الاجتماعية للفرق الرياضية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مناهج البحث في علم الاجتماع الرياضي وطرائقه   اولاً :  المنهج التاريخي  ثانيا : المنهج الوصفي  ثالثاً :    المنهج التجريبي  رابعاً  : المنهج المقارن </dc:title>
  <dc:creator>HP</dc:creator>
  <cp:lastModifiedBy>DR.Ahmed Saker 2O14</cp:lastModifiedBy>
  <cp:revision>1</cp:revision>
  <dcterms:created xsi:type="dcterms:W3CDTF">2018-12-10T18:00:20Z</dcterms:created>
  <dcterms:modified xsi:type="dcterms:W3CDTF">2018-12-10T18:33:02Z</dcterms:modified>
</cp:coreProperties>
</file>